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46"/>
  </p:notesMasterIdLst>
  <p:handoutMasterIdLst>
    <p:handoutMasterId r:id="rId47"/>
  </p:handoutMasterIdLst>
  <p:sldIdLst>
    <p:sldId id="288" r:id="rId5"/>
    <p:sldId id="292" r:id="rId6"/>
    <p:sldId id="293" r:id="rId7"/>
    <p:sldId id="291" r:id="rId8"/>
    <p:sldId id="294" r:id="rId9"/>
    <p:sldId id="295" r:id="rId10"/>
    <p:sldId id="296" r:id="rId11"/>
    <p:sldId id="297" r:id="rId12"/>
    <p:sldId id="300" r:id="rId13"/>
    <p:sldId id="299" r:id="rId14"/>
    <p:sldId id="309" r:id="rId15"/>
    <p:sldId id="310" r:id="rId16"/>
    <p:sldId id="311" r:id="rId17"/>
    <p:sldId id="312" r:id="rId18"/>
    <p:sldId id="325" r:id="rId19"/>
    <p:sldId id="326" r:id="rId20"/>
    <p:sldId id="313" r:id="rId21"/>
    <p:sldId id="327" r:id="rId22"/>
    <p:sldId id="314" r:id="rId23"/>
    <p:sldId id="301" r:id="rId24"/>
    <p:sldId id="302" r:id="rId25"/>
    <p:sldId id="316" r:id="rId26"/>
    <p:sldId id="317" r:id="rId27"/>
    <p:sldId id="318" r:id="rId28"/>
    <p:sldId id="319" r:id="rId29"/>
    <p:sldId id="320" r:id="rId30"/>
    <p:sldId id="328" r:id="rId31"/>
    <p:sldId id="321" r:id="rId32"/>
    <p:sldId id="323" r:id="rId33"/>
    <p:sldId id="329" r:id="rId34"/>
    <p:sldId id="330" r:id="rId35"/>
    <p:sldId id="324" r:id="rId36"/>
    <p:sldId id="303" r:id="rId37"/>
    <p:sldId id="304" r:id="rId38"/>
    <p:sldId id="331" r:id="rId39"/>
    <p:sldId id="332" r:id="rId40"/>
    <p:sldId id="333" r:id="rId41"/>
    <p:sldId id="305" r:id="rId42"/>
    <p:sldId id="260" r:id="rId43"/>
    <p:sldId id="289" r:id="rId44"/>
    <p:sldId id="28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/>
  </p:cmAuthor>
  <p:cmAuthor id="2" name="Achim Dettweiler" initials="AD" lastIdx="4" clrIdx="1">
    <p:extLst/>
  </p:cmAuthor>
  <p:cmAuthor id="3" name="Beth Massi" initials="BM" lastIdx="4" clrIdx="2">
    <p:extLst/>
  </p:cmAuthor>
  <p:cmAuthor id="4" name="Diego Vega" initials="DV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77"/>
    <a:srgbClr val="342F31"/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37" autoAdjust="0"/>
  </p:normalViewPr>
  <p:slideViewPr>
    <p:cSldViewPr snapToGrid="0">
      <p:cViewPr varScale="1">
        <p:scale>
          <a:sx n="95" d="100"/>
          <a:sy n="95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7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4" Type="http://schemas.microsoft.com/office/2015/10/relationships/revisionInfo" Target="revisionInfo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9325E65A-82A4-47D8-B17F-D641865AE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2F7E01B-5F32-4546-BBF4-4240795CD2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D86AC-7AB2-40A2-8C59-E98EE645E689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E34FD06D-97C1-41C3-B15F-6B74DDB66B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A7B8E2A-83FE-45EE-870F-1069A3A20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2353A-DB82-4A29-A08E-35C3FBB8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04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8361547-CAE2-4060-8643-DE8C7E84BB51}"/>
              </a:ext>
            </a:extLst>
          </p:cNvPr>
          <p:cNvSpPr/>
          <p:nvPr userDrawn="1"/>
        </p:nvSpPr>
        <p:spPr bwMode="auto">
          <a:xfrm>
            <a:off x="0" y="5818912"/>
            <a:ext cx="9144000" cy="1039091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4" y="6119147"/>
            <a:ext cx="940033" cy="268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1993093"/>
            <a:ext cx="4939188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2" y="3852588"/>
            <a:ext cx="4281488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5818912"/>
            <a:ext cx="2098999" cy="7135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A281819-114F-4BDF-AC16-865C5B7E78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46" y="5666672"/>
            <a:ext cx="2781425" cy="10180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1BA48A8-03AD-4D31-9FEE-DC95A995CD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00" y="1304014"/>
            <a:ext cx="3876200" cy="35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2055306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7"/>
            <a:ext cx="4033911" cy="231486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7"/>
            <a:ext cx="4033911" cy="231486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4125" y="2881344"/>
            <a:ext cx="7508015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60713" y="1070515"/>
            <a:ext cx="781142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2726963"/>
            <a:ext cx="9144000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408326"/>
            <a:ext cx="9137622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1444" y="3853424"/>
            <a:ext cx="4370070" cy="729943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4456FEBE-E158-469B-9C74-3C598F004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65" y="1248355"/>
            <a:ext cx="6750657" cy="50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4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2" y="1189179"/>
            <a:ext cx="8740141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78179" y="-216"/>
            <a:ext cx="741660" cy="5654619"/>
            <a:chOff x="12618967" y="-221"/>
            <a:chExt cx="1008707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1008707" cy="5767187"/>
              <a:chOff x="12618967" y="-221"/>
              <a:chExt cx="1008707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1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1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1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03862"/>
                <a:ext cx="843944" cy="435778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174273"/>
                <a:ext cx="2647253" cy="435778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08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1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08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1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1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1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23001B73-D169-4B76-BC39-D450A1F794E5}"/>
              </a:ext>
            </a:extLst>
          </p:cNvPr>
          <p:cNvGrpSpPr/>
          <p:nvPr userDrawn="1"/>
        </p:nvGrpSpPr>
        <p:grpSpPr>
          <a:xfrm>
            <a:off x="-2" y="6297433"/>
            <a:ext cx="9144002" cy="560567"/>
            <a:chOff x="0" y="6151419"/>
            <a:chExt cx="12192000" cy="70658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F9424C60-13A4-4DF7-91CC-847999AD8888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圖片 24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xmlns="" id="{36E4A2FC-75FD-4873-A101-66B0EA054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xmlns="" id="{8FE99D5F-D2F1-4BA9-87F4-C787C42D7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</p:sldLayoutIdLst>
  <p:transition>
    <p:fade/>
  </p:transition>
  <p:txStyles>
    <p:titleStyle>
      <a:lvl1pPr algn="l" defTabSz="914344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軟正黑體" panose="020B0604030504040204" pitchFamily="34" charset="-120"/>
          <a:ea typeface="微軟正黑體" panose="020B0604030504040204" pitchFamily="34" charset="-120"/>
          <a:cs typeface="Segoe UI" pitchFamily="34" charset="0"/>
        </a:defRPr>
      </a:lvl1pPr>
    </p:titleStyle>
    <p:bodyStyle>
      <a:lvl1pPr marL="336137" marR="0" indent="-336137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2676" marR="0" indent="-236541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8431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840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32500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446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9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92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64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4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6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9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2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3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8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30" userDrawn="1">
          <p15:clr>
            <a:srgbClr val="5ACBF0"/>
          </p15:clr>
        </p15:guide>
        <p15:guide id="3" pos="562" userDrawn="1">
          <p15:clr>
            <a:srgbClr val="5ACBF0"/>
          </p15:clr>
        </p15:guide>
        <p15:guide id="4" pos="994" userDrawn="1">
          <p15:clr>
            <a:srgbClr val="5ACBF0"/>
          </p15:clr>
        </p15:guide>
        <p15:guide id="5" pos="1426" userDrawn="1">
          <p15:clr>
            <a:srgbClr val="5ACBF0"/>
          </p15:clr>
        </p15:guide>
        <p15:guide id="6" pos="1858" userDrawn="1">
          <p15:clr>
            <a:srgbClr val="5ACBF0"/>
          </p15:clr>
        </p15:guide>
        <p15:guide id="7" pos="2290" userDrawn="1">
          <p15:clr>
            <a:srgbClr val="5ACBF0"/>
          </p15:clr>
        </p15:guide>
        <p15:guide id="8" pos="2722" userDrawn="1">
          <p15:clr>
            <a:srgbClr val="5ACBF0"/>
          </p15:clr>
        </p15:guide>
        <p15:guide id="9" pos="3154" userDrawn="1">
          <p15:clr>
            <a:srgbClr val="5ACBF0"/>
          </p15:clr>
        </p15:guide>
        <p15:guide id="10" pos="3586" userDrawn="1">
          <p15:clr>
            <a:srgbClr val="5ACBF0"/>
          </p15:clr>
        </p15:guide>
        <p15:guide id="11" pos="4018" userDrawn="1">
          <p15:clr>
            <a:srgbClr val="5ACBF0"/>
          </p15:clr>
        </p15:guide>
        <p15:guide id="12" pos="4450" userDrawn="1">
          <p15:clr>
            <a:srgbClr val="5ACBF0"/>
          </p15:clr>
        </p15:guide>
        <p15:guide id="13" pos="4882" userDrawn="1">
          <p15:clr>
            <a:srgbClr val="5ACBF0"/>
          </p15:clr>
        </p15:guide>
        <p15:guide id="14" pos="5314" userDrawn="1">
          <p15:clr>
            <a:srgbClr val="5ACBF0"/>
          </p15:clr>
        </p15:guide>
        <p15:guide id="15" pos="5746" userDrawn="1">
          <p15:clr>
            <a:srgbClr val="5ACBF0"/>
          </p15:clr>
        </p15:guide>
        <p15:guide id="16" pos="216" userDrawn="1">
          <p15:clr>
            <a:srgbClr val="C35EA4"/>
          </p15:clr>
        </p15:guide>
        <p15:guide id="17" pos="5660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jpe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xmlns="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1347635"/>
            <a:ext cx="5305706" cy="899665"/>
          </a:xfrm>
        </p:spPr>
        <p:txBody>
          <a:bodyPr/>
          <a:lstStyle/>
          <a:p>
            <a:r>
              <a:rPr lang="zh-TW" altLang="en-US" b="1" dirty="0"/>
              <a:t>大家都是十里坡劍神？</a:t>
            </a:r>
            <a:br>
              <a:rPr lang="zh-TW" altLang="en-US" b="1" dirty="0"/>
            </a:br>
            <a:r>
              <a:rPr lang="zh-TW" altLang="en-US" b="1" dirty="0"/>
              <a:t>談談資料科學</a:t>
            </a:r>
            <a:r>
              <a:rPr lang="zh-TW" altLang="en-US" b="1" dirty="0" smtClean="0"/>
              <a:t>的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strike="sngStrike" dirty="0" smtClean="0"/>
              <a:t>從</a:t>
            </a:r>
            <a:r>
              <a:rPr lang="zh-TW" altLang="en-US" b="1" strike="sngStrike" dirty="0"/>
              <a:t>開始到</a:t>
            </a:r>
            <a:r>
              <a:rPr lang="zh-TW" altLang="en-US" b="1" strike="sngStrike" dirty="0" smtClean="0"/>
              <a:t>放棄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xmlns="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612" y="4780435"/>
            <a:ext cx="4281488" cy="627864"/>
          </a:xfrm>
        </p:spPr>
        <p:txBody>
          <a:bodyPr/>
          <a:lstStyle/>
          <a:p>
            <a:r>
              <a:rPr lang="en-US" altLang="zh-TW" dirty="0" smtClean="0"/>
              <a:t>Summit</a:t>
            </a:r>
            <a:r>
              <a:rPr lang="zh-TW" altLang="en-US" dirty="0" smtClean="0"/>
              <a:t> </a:t>
            </a:r>
            <a:r>
              <a:rPr lang="en-US" altLang="zh-TW" dirty="0" smtClean="0"/>
              <a:t>Suen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2586157"/>
          </a:xfrm>
        </p:spPr>
        <p:txBody>
          <a:bodyPr/>
          <a:lstStyle/>
          <a:p>
            <a:r>
              <a:rPr kumimoji="1" lang="zh-TW" altLang="en-US" dirty="0" smtClean="0"/>
              <a:t>玩玩範例之餘</a:t>
            </a:r>
            <a:endParaRPr kumimoji="1" lang="en-US" altLang="zh-TW" dirty="0" smtClean="0"/>
          </a:p>
          <a:p>
            <a:r>
              <a:rPr kumimoji="1" lang="zh-TW" altLang="en-US" dirty="0" smtClean="0"/>
              <a:t>先從自己熟悉的題目開始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工作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興趣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日常</a:t>
            </a:r>
            <a:endParaRPr kumimoji="1"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794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4348050"/>
          </a:xfrm>
        </p:spPr>
        <p:txBody>
          <a:bodyPr/>
          <a:lstStyle/>
          <a:p>
            <a:r>
              <a:rPr kumimoji="1" lang="zh-TW" altLang="en-US" dirty="0" smtClean="0"/>
              <a:t>所謂的「機器學習」能回答的問題其實不多，根據微軟的資料科學家 </a:t>
            </a:r>
            <a:r>
              <a:rPr kumimoji="1" lang="en-US" altLang="zh-TW" dirty="0"/>
              <a:t>Brandon </a:t>
            </a:r>
            <a:r>
              <a:rPr kumimoji="1" lang="en-US" altLang="zh-TW" dirty="0" smtClean="0"/>
              <a:t>Rohrer</a:t>
            </a:r>
            <a:r>
              <a:rPr kumimoji="1" lang="zh-TW" altLang="en-US" dirty="0" smtClean="0"/>
              <a:t> 的歸納，約略可分為下列五種：</a:t>
            </a:r>
            <a:endParaRPr kumimoji="1" lang="en-US" altLang="zh-TW" dirty="0" smtClean="0"/>
          </a:p>
          <a:p>
            <a:pPr lvl="1"/>
            <a:r>
              <a:rPr kumimoji="1" lang="zh-TW" altLang="en-US" dirty="0"/>
              <a:t>這是甲，還是乙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這</a:t>
            </a:r>
            <a:r>
              <a:rPr kumimoji="1" lang="zh-TW" altLang="en-US" dirty="0"/>
              <a:t>有什麼奇怪的嗎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這</a:t>
            </a:r>
            <a:r>
              <a:rPr kumimoji="1" lang="zh-TW" altLang="en-US" dirty="0"/>
              <a:t>有多少／這有幾個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（</a:t>
            </a:r>
            <a:r>
              <a:rPr kumimoji="1" lang="zh-TW" altLang="en-US" dirty="0"/>
              <a:t>資料）的組成為何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我</a:t>
            </a:r>
            <a:r>
              <a:rPr kumimoji="1" lang="zh-TW" altLang="en-US" dirty="0"/>
              <a:t>接下來該做什麼？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2276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4975529"/>
          </a:xfrm>
        </p:spPr>
        <p:txBody>
          <a:bodyPr/>
          <a:lstStyle/>
          <a:p>
            <a:r>
              <a:rPr kumimoji="1" lang="zh-TW" altLang="en-US" dirty="0"/>
              <a:t>這是甲，還是乙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/>
              <a:t>這位顧客會不會續約？</a:t>
            </a:r>
          </a:p>
          <a:p>
            <a:pPr lvl="1"/>
            <a:r>
              <a:rPr lang="zh-TW" altLang="en-US" dirty="0"/>
              <a:t>這是一張貓還是狗的圖片？</a:t>
            </a:r>
          </a:p>
          <a:p>
            <a:pPr lvl="1"/>
            <a:r>
              <a:rPr lang="zh-TW" altLang="en-US" dirty="0"/>
              <a:t>這是哪種動物的圖片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 smtClean="0"/>
              <a:t>分類</a:t>
            </a:r>
            <a:endParaRPr kumimoji="1" lang="en-US" altLang="zh-TW" dirty="0" smtClean="0"/>
          </a:p>
          <a:p>
            <a:r>
              <a:rPr lang="en-US" altLang="zh-TW" dirty="0"/>
              <a:t>T</a:t>
            </a:r>
            <a:r>
              <a:rPr lang="en-US" dirty="0" smtClean="0"/>
              <a:t>wo-class classification</a:t>
            </a:r>
          </a:p>
          <a:p>
            <a:r>
              <a:rPr lang="en-US" altLang="zh-TW" dirty="0"/>
              <a:t>M</a:t>
            </a:r>
            <a:r>
              <a:rPr lang="en-US" dirty="0" smtClean="0"/>
              <a:t>ulti-class </a:t>
            </a:r>
            <a:r>
              <a:rPr lang="en-US" dirty="0"/>
              <a:t>classification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264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648115"/>
          </a:xfrm>
        </p:spPr>
        <p:txBody>
          <a:bodyPr/>
          <a:lstStyle/>
          <a:p>
            <a:r>
              <a:rPr kumimoji="1" lang="zh-TW" altLang="en-US" dirty="0"/>
              <a:t>這有什麼奇怪的嗎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/>
              <a:t>這</a:t>
            </a:r>
            <a:r>
              <a:rPr lang="zh-TW" altLang="en-US" dirty="0" smtClean="0"/>
              <a:t>則推特正常</a:t>
            </a:r>
            <a:r>
              <a:rPr lang="zh-TW" altLang="en-US" dirty="0"/>
              <a:t>嗎？</a:t>
            </a:r>
          </a:p>
          <a:p>
            <a:pPr lvl="1"/>
            <a:r>
              <a:rPr lang="zh-TW" altLang="en-US" dirty="0" smtClean="0"/>
              <a:t>這些消費紀錄跟這位使用者過去的行為落差很大嗎？</a:t>
            </a:r>
          </a:p>
          <a:p>
            <a:pPr lvl="1"/>
            <a:r>
              <a:rPr lang="zh-TW" altLang="en-US" dirty="0"/>
              <a:t>這些用電量在這個季節和時間算是正常的嗎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 smtClean="0"/>
              <a:t>異常偵測</a:t>
            </a:r>
            <a:endParaRPr kumimoji="1" lang="en-US" altLang="zh-TW" dirty="0" smtClean="0"/>
          </a:p>
          <a:p>
            <a:r>
              <a:rPr lang="en-US" altLang="zh-TW" dirty="0"/>
              <a:t>A</a:t>
            </a:r>
            <a:r>
              <a:rPr lang="en-US" dirty="0" smtClean="0"/>
              <a:t>nomaly detection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0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648115"/>
          </a:xfrm>
        </p:spPr>
        <p:txBody>
          <a:bodyPr/>
          <a:lstStyle/>
          <a:p>
            <a:r>
              <a:rPr kumimoji="1" lang="zh-TW" altLang="en-US" dirty="0"/>
              <a:t>這有多少／這有幾個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下</a:t>
            </a:r>
            <a:r>
              <a:rPr lang="zh-TW" altLang="en-US" dirty="0"/>
              <a:t>週二的氣溫為何？</a:t>
            </a:r>
          </a:p>
          <a:p>
            <a:pPr lvl="1"/>
            <a:r>
              <a:rPr lang="zh-TW" altLang="en-US" dirty="0"/>
              <a:t>三十分鐘後，</a:t>
            </a:r>
            <a:r>
              <a:rPr lang="zh-TW" altLang="en-US" dirty="0" smtClean="0"/>
              <a:t>我附近的停車場會有多少停車位？</a:t>
            </a:r>
            <a:endParaRPr lang="zh-TW" altLang="en-US" dirty="0"/>
          </a:p>
          <a:p>
            <a:pPr lvl="1"/>
            <a:r>
              <a:rPr lang="zh-TW" altLang="en-US" dirty="0"/>
              <a:t>我下週會獲得多少新追蹤者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/>
              <a:t>回歸</a:t>
            </a:r>
            <a:endParaRPr kumimoji="1" lang="en-US" altLang="zh-TW" dirty="0"/>
          </a:p>
          <a:p>
            <a:r>
              <a:rPr lang="en-US" dirty="0" smtClean="0"/>
              <a:t>Regression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1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792898"/>
          </a:xfrm>
        </p:spPr>
        <p:txBody>
          <a:bodyPr/>
          <a:lstStyle/>
          <a:p>
            <a:r>
              <a:rPr kumimoji="1" lang="zh-TW" altLang="en-US" dirty="0"/>
              <a:t>這有多少／這有幾個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讀者</a:t>
            </a:r>
            <a:r>
              <a:rPr lang="zh-TW" altLang="en-US" dirty="0"/>
              <a:t>對哪則新聞最</a:t>
            </a:r>
            <a:r>
              <a:rPr lang="zh-TW" altLang="en-US" dirty="0" smtClean="0"/>
              <a:t>感興趣？</a:t>
            </a:r>
            <a:endParaRPr lang="en-US" altLang="zh-TW" dirty="0" smtClean="0"/>
          </a:p>
          <a:p>
            <a:pPr lvl="1"/>
            <a:r>
              <a:rPr lang="zh-TW" altLang="en-US" dirty="0"/>
              <a:t>對讀者來說，每則新聞的有趣程度</a:t>
            </a:r>
            <a:r>
              <a:rPr lang="zh-TW" altLang="en-US" dirty="0" smtClean="0"/>
              <a:t>為何？</a:t>
            </a:r>
            <a:endParaRPr lang="en-US" altLang="zh-TW" dirty="0" smtClean="0"/>
          </a:p>
          <a:p>
            <a:pPr lvl="1"/>
            <a:endParaRPr lang="en-US" dirty="0" smtClean="0"/>
          </a:p>
          <a:p>
            <a:r>
              <a:rPr kumimoji="1" lang="zh-TW" altLang="en-US" dirty="0"/>
              <a:t>回歸</a:t>
            </a:r>
            <a:endParaRPr kumimoji="1" lang="en-US" altLang="zh-TW" dirty="0"/>
          </a:p>
          <a:p>
            <a:r>
              <a:rPr kumimoji="1" lang="en-US" altLang="zh-TW" dirty="0" smtClean="0"/>
              <a:t>Multi-Class </a:t>
            </a:r>
            <a:r>
              <a:rPr kumimoji="1" lang="en-US" altLang="zh-TW" dirty="0"/>
              <a:t>Classification as </a:t>
            </a:r>
            <a:r>
              <a:rPr kumimoji="1" lang="en-US" altLang="zh-TW" dirty="0" smtClean="0"/>
              <a:t>Regression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6454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792898"/>
          </a:xfrm>
        </p:spPr>
        <p:txBody>
          <a:bodyPr/>
          <a:lstStyle/>
          <a:p>
            <a:r>
              <a:rPr kumimoji="1" lang="zh-TW" altLang="en-US" dirty="0"/>
              <a:t>這有多少／這有幾個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這</a:t>
            </a:r>
            <a:r>
              <a:rPr lang="zh-TW" altLang="en-US" dirty="0"/>
              <a:t>位使用</a:t>
            </a:r>
            <a:r>
              <a:rPr lang="zh-TW" altLang="en-US" dirty="0" smtClean="0"/>
              <a:t>者會不會點</a:t>
            </a:r>
            <a:r>
              <a:rPr lang="zh-TW" altLang="en-US" dirty="0"/>
              <a:t>我的廣告？</a:t>
            </a:r>
          </a:p>
          <a:p>
            <a:pPr lvl="1"/>
            <a:r>
              <a:rPr lang="zh-TW" altLang="en-US" dirty="0" smtClean="0"/>
              <a:t>這</a:t>
            </a:r>
            <a:r>
              <a:rPr lang="zh-TW" altLang="en-US" dirty="0"/>
              <a:t>位使用者有多大機率會點我的廣告</a:t>
            </a:r>
            <a:r>
              <a:rPr lang="zh-TW" altLang="en-US" dirty="0" smtClean="0"/>
              <a:t>？</a:t>
            </a:r>
            <a:endParaRPr lang="zh-TW" altLang="en-US" dirty="0"/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/>
              <a:t>回歸</a:t>
            </a:r>
            <a:endParaRPr kumimoji="1" lang="en-US" altLang="zh-TW" dirty="0"/>
          </a:p>
          <a:p>
            <a:r>
              <a:rPr kumimoji="1" lang="en-US" altLang="zh-TW" dirty="0" smtClean="0"/>
              <a:t>Two-Class </a:t>
            </a:r>
            <a:r>
              <a:rPr kumimoji="1" lang="en-US" altLang="zh-TW" dirty="0"/>
              <a:t>Classification as Regression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7010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249864"/>
          </a:xfrm>
        </p:spPr>
        <p:txBody>
          <a:bodyPr/>
          <a:lstStyle/>
          <a:p>
            <a:r>
              <a:rPr kumimoji="1" lang="zh-TW" altLang="en-US" dirty="0"/>
              <a:t>（資料）的組成為何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哪些</a:t>
            </a:r>
            <a:r>
              <a:rPr lang="zh-TW" altLang="en-US" dirty="0"/>
              <a:t>觀眾喜歡同一類電影？</a:t>
            </a:r>
          </a:p>
          <a:p>
            <a:pPr lvl="1"/>
            <a:r>
              <a:rPr lang="zh-TW" altLang="en-US" dirty="0"/>
              <a:t>哪些消費者對農產品有相似</a:t>
            </a:r>
            <a:r>
              <a:rPr lang="zh-TW" altLang="en-US" dirty="0" smtClean="0"/>
              <a:t>的喜好？</a:t>
            </a:r>
            <a:endParaRPr lang="zh-TW" altLang="en-US" dirty="0"/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/>
              <a:t>分群</a:t>
            </a:r>
            <a:endParaRPr kumimoji="1" lang="en-US" altLang="zh-TW" dirty="0"/>
          </a:p>
          <a:p>
            <a:r>
              <a:rPr kumimoji="1" lang="en-US" altLang="zh-TW" dirty="0" smtClean="0"/>
              <a:t>Clustering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140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249864"/>
          </a:xfrm>
        </p:spPr>
        <p:txBody>
          <a:bodyPr/>
          <a:lstStyle/>
          <a:p>
            <a:r>
              <a:rPr kumimoji="1" lang="zh-TW" altLang="en-US" dirty="0"/>
              <a:t>（資料）的組成為何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哪</a:t>
            </a:r>
            <a:r>
              <a:rPr lang="zh-TW" altLang="en-US" dirty="0"/>
              <a:t>幾組飛機引擎偵測器的數據呈同向（和反向）變化</a:t>
            </a:r>
            <a:r>
              <a:rPr lang="zh-TW" altLang="en-US" dirty="0" smtClean="0"/>
              <a:t>？</a:t>
            </a:r>
          </a:p>
          <a:p>
            <a:pPr lvl="1"/>
            <a:r>
              <a:rPr lang="zh-TW" altLang="en-US" dirty="0" smtClean="0"/>
              <a:t>最近的股價</a:t>
            </a:r>
            <a:r>
              <a:rPr lang="zh-TW" altLang="en-US" dirty="0"/>
              <a:t>起伏有哪些相似的特徵</a:t>
            </a:r>
            <a:r>
              <a:rPr lang="zh-TW" altLang="en-US" dirty="0" smtClean="0"/>
              <a:t>？</a:t>
            </a:r>
            <a:endParaRPr lang="zh-TW" altLang="en-US" dirty="0"/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/>
              <a:t>降維</a:t>
            </a:r>
            <a:endParaRPr kumimoji="1" lang="en-US" altLang="zh-TW" dirty="0"/>
          </a:p>
          <a:p>
            <a:r>
              <a:rPr lang="en-US" altLang="zh-TW" dirty="0" smtClean="0"/>
              <a:t>D</a:t>
            </a:r>
            <a:r>
              <a:rPr lang="en-US" dirty="0" smtClean="0"/>
              <a:t>imensionality reduction</a:t>
            </a:r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242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792898"/>
          </a:xfrm>
        </p:spPr>
        <p:txBody>
          <a:bodyPr/>
          <a:lstStyle/>
          <a:p>
            <a:r>
              <a:rPr kumimoji="1" lang="zh-TW" altLang="en-US" dirty="0"/>
              <a:t>我接下來該做什麼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我</a:t>
            </a:r>
            <a:r>
              <a:rPr lang="zh-TW" altLang="en-US" dirty="0"/>
              <a:t>該把廣告放在網頁何處，才能讓讀者最有機會點到它？</a:t>
            </a:r>
          </a:p>
          <a:p>
            <a:pPr lvl="1"/>
            <a:r>
              <a:rPr lang="zh-TW" altLang="en-US" dirty="0"/>
              <a:t>看到黃燈時，我該保持當前速度、煞車還是加速？</a:t>
            </a:r>
          </a:p>
          <a:p>
            <a:pPr lvl="1"/>
            <a:endParaRPr kumimoji="1" lang="en-US" altLang="zh-TW" dirty="0" smtClean="0"/>
          </a:p>
          <a:p>
            <a:r>
              <a:rPr kumimoji="1" lang="zh-TW" altLang="en-US" dirty="0"/>
              <a:t>強化學習</a:t>
            </a:r>
            <a:endParaRPr kumimoji="1" lang="en-US" altLang="zh-TW" dirty="0"/>
          </a:p>
          <a:p>
            <a:r>
              <a:rPr lang="en-US" altLang="zh-TW" dirty="0" smtClean="0"/>
              <a:t>R</a:t>
            </a:r>
            <a:r>
              <a:rPr lang="en-US" dirty="0" smtClean="0"/>
              <a:t>einforcement learning</a:t>
            </a:r>
            <a:r>
              <a:rPr lang="zh-TW" altLang="en-US" dirty="0" smtClean="0"/>
              <a:t> </a:t>
            </a:r>
            <a:r>
              <a:rPr lang="en-US" dirty="0" smtClean="0"/>
              <a:t>(</a:t>
            </a:r>
            <a:r>
              <a:rPr lang="en-US" dirty="0"/>
              <a:t>RL) algorithms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0435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xmlns="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1347635"/>
            <a:ext cx="5305706" cy="899665"/>
          </a:xfrm>
        </p:spPr>
        <p:txBody>
          <a:bodyPr/>
          <a:lstStyle/>
          <a:p>
            <a:r>
              <a:rPr lang="zh-TW" altLang="en-US" b="1" dirty="0"/>
              <a:t>大家都是十里坡劍神？</a:t>
            </a:r>
            <a:br>
              <a:rPr lang="zh-TW" altLang="en-US" b="1" dirty="0"/>
            </a:br>
            <a:r>
              <a:rPr lang="zh-TW" altLang="en-US" b="1" dirty="0"/>
              <a:t>談談資料科學</a:t>
            </a:r>
            <a:r>
              <a:rPr lang="zh-TW" altLang="en-US" b="1" dirty="0" smtClean="0"/>
              <a:t>的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/>
              <a:t>如何從學習、試誤到從架構性思考應用與服務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xmlns="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612" y="4780435"/>
            <a:ext cx="4281488" cy="627864"/>
          </a:xfrm>
        </p:spPr>
        <p:txBody>
          <a:bodyPr/>
          <a:lstStyle/>
          <a:p>
            <a:r>
              <a:rPr lang="en-US" altLang="zh-TW" dirty="0" smtClean="0"/>
              <a:t>Summit</a:t>
            </a:r>
            <a:r>
              <a:rPr lang="zh-TW" altLang="en-US" dirty="0" smtClean="0"/>
              <a:t> </a:t>
            </a:r>
            <a:r>
              <a:rPr lang="en-US" altLang="zh-TW" dirty="0" smtClean="0"/>
              <a:t>Suen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6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93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1270732"/>
          </a:xfrm>
        </p:spPr>
        <p:txBody>
          <a:bodyPr/>
          <a:lstStyle/>
          <a:p>
            <a:r>
              <a:rPr kumimoji="1" lang="zh-TW" altLang="en-US" dirty="0" smtClean="0"/>
              <a:t>一但確定你的問題是什麼，其實就會有對應的解決方法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713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6"/>
          <a:stretch/>
        </p:blipFill>
        <p:spPr>
          <a:xfrm>
            <a:off x="2" y="1189178"/>
            <a:ext cx="9144000" cy="50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6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4842864"/>
          </a:xfrm>
        </p:spPr>
        <p:txBody>
          <a:bodyPr/>
          <a:lstStyle/>
          <a:p>
            <a:r>
              <a:rPr kumimoji="1" lang="zh-TW" altLang="en-US" dirty="0" smtClean="0"/>
              <a:t>監督式學習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分類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回歸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異常偵測</a:t>
            </a:r>
            <a:endParaRPr kumimoji="1" lang="en-US" altLang="zh-TW" dirty="0" smtClean="0"/>
          </a:p>
          <a:p>
            <a:r>
              <a:rPr kumimoji="1" lang="zh-TW" altLang="en-US" dirty="0" smtClean="0"/>
              <a:t>非監督式學習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分群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降維</a:t>
            </a:r>
            <a:endParaRPr kumimoji="1" lang="en-US" altLang="zh-TW" dirty="0" smtClean="0"/>
          </a:p>
          <a:p>
            <a:r>
              <a:rPr kumimoji="1" lang="zh-TW" altLang="en-US" dirty="0" smtClean="0"/>
              <a:t>強化學習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自我學習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不需要大量資料</a:t>
            </a:r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3118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2718821"/>
          </a:xfrm>
        </p:spPr>
        <p:txBody>
          <a:bodyPr/>
          <a:lstStyle/>
          <a:p>
            <a:r>
              <a:rPr kumimoji="1" lang="zh-TW" altLang="en-US" dirty="0" smtClean="0"/>
              <a:t>準確率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先用近似的方法／解</a:t>
            </a:r>
            <a:endParaRPr kumimoji="1" lang="en-US" altLang="zh-TW" dirty="0" smtClean="0"/>
          </a:p>
          <a:p>
            <a:r>
              <a:rPr kumimoji="1" lang="en-US" altLang="zh-TW" dirty="0" smtClean="0"/>
              <a:t>Overfitting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86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382529"/>
          </a:xfrm>
        </p:spPr>
        <p:txBody>
          <a:bodyPr/>
          <a:lstStyle/>
          <a:p>
            <a:r>
              <a:rPr kumimoji="1" lang="zh-TW" altLang="en-US" dirty="0" smtClean="0"/>
              <a:t>訓練時間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有多少資源</a:t>
            </a:r>
            <a:endParaRPr kumimoji="1" lang="en-US" altLang="zh-TW" dirty="0" smtClean="0"/>
          </a:p>
          <a:p>
            <a:r>
              <a:rPr kumimoji="1" lang="zh-TW" altLang="en-US" dirty="0" smtClean="0"/>
              <a:t>先小量實驗</a:t>
            </a:r>
            <a:endParaRPr kumimoji="1" lang="en-US" altLang="zh-TW" dirty="0" smtClean="0"/>
          </a:p>
          <a:p>
            <a:r>
              <a:rPr kumimoji="1" lang="zh-TW" altLang="en-US" dirty="0" smtClean="0"/>
              <a:t>或是使用現成服務，再加以改進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347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727700"/>
          </a:xfrm>
        </p:spPr>
        <p:txBody>
          <a:bodyPr/>
          <a:lstStyle/>
          <a:p>
            <a:r>
              <a:rPr kumimoji="1" lang="zh-TW" altLang="en-US" dirty="0" smtClean="0"/>
              <a:t>線性／非線性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2" y="1916877"/>
            <a:ext cx="7429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7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727700"/>
          </a:xfrm>
        </p:spPr>
        <p:txBody>
          <a:bodyPr/>
          <a:lstStyle/>
          <a:p>
            <a:r>
              <a:rPr kumimoji="1" lang="zh-TW" altLang="en-US" dirty="0" smtClean="0"/>
              <a:t>線性／非線性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2" y="1916877"/>
            <a:ext cx="74295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3382529"/>
          </a:xfrm>
        </p:spPr>
        <p:txBody>
          <a:bodyPr/>
          <a:lstStyle/>
          <a:p>
            <a:r>
              <a:rPr kumimoji="1" lang="zh-TW" altLang="en-US" dirty="0" smtClean="0"/>
              <a:t>參數的數量</a:t>
            </a:r>
            <a:endParaRPr kumimoji="1" lang="en-US" altLang="zh-TW" dirty="0" smtClean="0"/>
          </a:p>
          <a:p>
            <a:r>
              <a:rPr kumimoji="1" lang="zh-TW" altLang="en-US" dirty="0"/>
              <a:t>特徵的數量</a:t>
            </a:r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571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b="28272"/>
          <a:stretch/>
        </p:blipFill>
        <p:spPr>
          <a:xfrm>
            <a:off x="2" y="1189177"/>
            <a:ext cx="9144000" cy="50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1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十里坡劍神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8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515"/>
          <a:stretch/>
        </p:blipFill>
        <p:spPr>
          <a:xfrm>
            <a:off x="0" y="1189177"/>
            <a:ext cx="9144000" cy="5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7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2"/>
          <a:stretch/>
        </p:blipFill>
        <p:spPr>
          <a:xfrm>
            <a:off x="0" y="1189177"/>
            <a:ext cx="9144000" cy="5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45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熟悉「方法」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7"/>
            <a:ext cx="9125610" cy="39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1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可解釋性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2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1934440"/>
          </a:xfrm>
        </p:spPr>
        <p:txBody>
          <a:bodyPr/>
          <a:lstStyle/>
          <a:p>
            <a:r>
              <a:rPr kumimoji="1" lang="en-US" altLang="zh-TW" dirty="0" smtClean="0"/>
              <a:t>LIME</a:t>
            </a:r>
          </a:p>
          <a:p>
            <a:r>
              <a:rPr kumimoji="1" lang="en-US" altLang="zh-TW" dirty="0" smtClean="0"/>
              <a:t>Local </a:t>
            </a:r>
            <a:r>
              <a:rPr kumimoji="1" lang="en-US" altLang="zh-TW" dirty="0"/>
              <a:t>Interpretable Model-Agnostic Explanations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可解釋性</a:t>
            </a:r>
            <a:endParaRPr kumimoji="1"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2" y="3123617"/>
            <a:ext cx="8674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2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可解釋性</a:t>
            </a:r>
            <a:endParaRPr kumimoji="1"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48" y="1189177"/>
            <a:ext cx="4829425" cy="2318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4" y="1189177"/>
            <a:ext cx="43053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可解釋性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7"/>
            <a:ext cx="914400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0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可解釋性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7"/>
            <a:ext cx="9144000" cy="44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Questions</a:t>
            </a:r>
            <a:r>
              <a:rPr kumimoji="1" lang="zh-TW" altLang="en-US" dirty="0" smtClean="0"/>
              <a:t>？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20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31" y="1699857"/>
            <a:ext cx="2673054" cy="26730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32" y="1699857"/>
            <a:ext cx="2673054" cy="26730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A00CFF5C-47B2-406F-B93B-345AFE8251A6}"/>
              </a:ext>
            </a:extLst>
          </p:cNvPr>
          <p:cNvSpPr txBox="1"/>
          <p:nvPr/>
        </p:nvSpPr>
        <p:spPr>
          <a:xfrm>
            <a:off x="6624092" y="4838709"/>
            <a:ext cx="209353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粉絲專頁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C54E48E-B6B1-4DF6-AAF9-F6252987941C}"/>
              </a:ext>
            </a:extLst>
          </p:cNvPr>
          <p:cNvSpPr txBox="1"/>
          <p:nvPr/>
        </p:nvSpPr>
        <p:spPr>
          <a:xfrm>
            <a:off x="3328739" y="4838709"/>
            <a:ext cx="25518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" y="1699857"/>
            <a:ext cx="2673054" cy="267305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07FCF913-9822-480D-8CB5-9262FB8F4D9A}"/>
              </a:ext>
            </a:extLst>
          </p:cNvPr>
          <p:cNvSpPr txBox="1"/>
          <p:nvPr/>
        </p:nvSpPr>
        <p:spPr>
          <a:xfrm>
            <a:off x="234368" y="4838709"/>
            <a:ext cx="260817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聊天社團</a:t>
            </a: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十里坡劍神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7"/>
            <a:ext cx="9144000" cy="1672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2" b="24282"/>
          <a:stretch/>
        </p:blipFill>
        <p:spPr>
          <a:xfrm>
            <a:off x="0" y="2861468"/>
            <a:ext cx="9144000" cy="29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xmlns="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28" y="3219604"/>
            <a:ext cx="3336172" cy="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xmlns="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68" y="851111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xmlns="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29" y="4591011"/>
            <a:ext cx="4244838" cy="116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xmlns="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9" y="4713719"/>
            <a:ext cx="4268874" cy="11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xmlns="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9" y="1237349"/>
            <a:ext cx="2781993" cy="11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t.kfs.io/organization_resource_files/635/17748/______LOGO.jpg">
            <a:extLst>
              <a:ext uri="{FF2B5EF4-FFF2-40B4-BE49-F238E27FC236}">
                <a16:creationId xmlns:a16="http://schemas.microsoft.com/office/drawing/2014/main" xmlns="" id="{D9C8118D-D01E-421C-A44F-744FC641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6" y="2949442"/>
            <a:ext cx="3207277" cy="133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studio.blob.core.windows.net/study4tw/1513767390.202520.png">
            <a:extLst>
              <a:ext uri="{FF2B5EF4-FFF2-40B4-BE49-F238E27FC236}">
                <a16:creationId xmlns:a16="http://schemas.microsoft.com/office/drawing/2014/main" xmlns="" id="{3089E268-EA1D-4DB6-8AD6-1DF14365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22" y="775358"/>
            <a:ext cx="2679411" cy="20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04" y="2932072"/>
            <a:ext cx="3073792" cy="9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十里坡劍神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6" b="4183"/>
          <a:stretch/>
        </p:blipFill>
        <p:spPr>
          <a:xfrm>
            <a:off x="0" y="1189176"/>
            <a:ext cx="9144000" cy="46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9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727700"/>
          </a:xfr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十里坡劍神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77"/>
            <a:ext cx="9144000" cy="34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8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十里坡劍神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89177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2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十里坡劍神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4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定義「問題」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37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Props1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2051C8-1D54-4CAE-822B-9BF5C05E3E63}">
  <ds:schemaRefs>
    <ds:schemaRef ds:uri="ed971524-76e7-40a8-a01a-f99956bd178c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b0e4521d-181b-4aee-b4a8-952b2bc147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656</Words>
  <Application>Microsoft Macintosh PowerPoint</Application>
  <PresentationFormat>On-screen Show (4:3)</PresentationFormat>
  <Paragraphs>137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Segoe UI</vt:lpstr>
      <vt:lpstr>Wingdings</vt:lpstr>
      <vt:lpstr>微軟正黑體</vt:lpstr>
      <vt:lpstr>新細明體</vt:lpstr>
      <vt:lpstr>Arial</vt:lpstr>
      <vt:lpstr>Connect_2016_Template_Light</vt:lpstr>
      <vt:lpstr>大家都是十里坡劍神？ 談談資料科學的 從開始到放棄 </vt:lpstr>
      <vt:lpstr>大家都是十里坡劍神？ 談談資料科學的 如何從學習、試誤到從架構性思考應用與服務 </vt:lpstr>
      <vt:lpstr>十里坡劍神</vt:lpstr>
      <vt:lpstr>十里坡劍神</vt:lpstr>
      <vt:lpstr>十里坡劍神</vt:lpstr>
      <vt:lpstr>十里坡劍神</vt:lpstr>
      <vt:lpstr>十里坡劍神</vt:lpstr>
      <vt:lpstr>十里坡劍神</vt:lpstr>
      <vt:lpstr>定義「問題」</vt:lpstr>
      <vt:lpstr>定義「問題」</vt:lpstr>
      <vt:lpstr>定義「問題」</vt:lpstr>
      <vt:lpstr>定義「問題」</vt:lpstr>
      <vt:lpstr>定義「問題」</vt:lpstr>
      <vt:lpstr>定義「問題」</vt:lpstr>
      <vt:lpstr>定義「問題」</vt:lpstr>
      <vt:lpstr>定義「問題」</vt:lpstr>
      <vt:lpstr>定義「問題」</vt:lpstr>
      <vt:lpstr>定義「問題」</vt:lpstr>
      <vt:lpstr>定義「問題」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熟悉「方法」</vt:lpstr>
      <vt:lpstr>可解釋性</vt:lpstr>
      <vt:lpstr>可解釋性</vt:lpstr>
      <vt:lpstr>可解釋性</vt:lpstr>
      <vt:lpstr>可解釋性</vt:lpstr>
      <vt:lpstr>可解釋性</vt:lpstr>
      <vt:lpstr>Any Questions？</vt:lpstr>
      <vt:lpstr>Study4.TW</vt:lpstr>
      <vt:lpstr>特別感謝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Summit Suen</cp:lastModifiedBy>
  <cp:revision>39</cp:revision>
  <dcterms:modified xsi:type="dcterms:W3CDTF">2018-01-06T17:13:20Z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